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4AABC-130C-4AB0-B143-D7C7E2B3BB64}" type="datetimeFigureOut">
              <a:rPr lang="ru-RU" smtClean="0"/>
              <a:t>26.08.2017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12CE3-6AFD-445A-A7A5-EC91D8D44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463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12CE3-6AFD-445A-A7A5-EC91D8D4470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467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FFE3-4D6C-46EE-8C96-87BD23B36BD0}" type="datetimeFigureOut">
              <a:rPr lang="ru-RU" smtClean="0"/>
              <a:t>26.08.2017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1F5C-44E6-4FE9-AE29-4499E3AA6A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FFE3-4D6C-46EE-8C96-87BD23B36BD0}" type="datetimeFigureOut">
              <a:rPr lang="ru-RU" smtClean="0"/>
              <a:t>26.08.2017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1F5C-44E6-4FE9-AE29-4499E3AA6A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FFE3-4D6C-46EE-8C96-87BD23B36BD0}" type="datetimeFigureOut">
              <a:rPr lang="ru-RU" smtClean="0"/>
              <a:t>26.08.2017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1F5C-44E6-4FE9-AE29-4499E3AA6A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FFE3-4D6C-46EE-8C96-87BD23B36BD0}" type="datetimeFigureOut">
              <a:rPr lang="ru-RU" smtClean="0"/>
              <a:t>26.08.2017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1F5C-44E6-4FE9-AE29-4499E3AA6A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FFE3-4D6C-46EE-8C96-87BD23B36BD0}" type="datetimeFigureOut">
              <a:rPr lang="ru-RU" smtClean="0"/>
              <a:t>26.08.2017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1F5C-44E6-4FE9-AE29-4499E3AA6A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FFE3-4D6C-46EE-8C96-87BD23B36BD0}" type="datetimeFigureOut">
              <a:rPr lang="ru-RU" smtClean="0"/>
              <a:t>26.08.2017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1F5C-44E6-4FE9-AE29-4499E3AA6A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FFE3-4D6C-46EE-8C96-87BD23B36BD0}" type="datetimeFigureOut">
              <a:rPr lang="ru-RU" smtClean="0"/>
              <a:t>26.08.2017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1F5C-44E6-4FE9-AE29-4499E3AA6A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FFE3-4D6C-46EE-8C96-87BD23B36BD0}" type="datetimeFigureOut">
              <a:rPr lang="ru-RU" smtClean="0"/>
              <a:t>26.08.2017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1F5C-44E6-4FE9-AE29-4499E3AA6A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FFE3-4D6C-46EE-8C96-87BD23B36BD0}" type="datetimeFigureOut">
              <a:rPr lang="ru-RU" smtClean="0"/>
              <a:t>26.08.2017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1F5C-44E6-4FE9-AE29-4499E3AA6A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FFE3-4D6C-46EE-8C96-87BD23B36BD0}" type="datetimeFigureOut">
              <a:rPr lang="ru-RU" smtClean="0"/>
              <a:t>26.08.2017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1F5C-44E6-4FE9-AE29-4499E3AA6A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FFE3-4D6C-46EE-8C96-87BD23B36BD0}" type="datetimeFigureOut">
              <a:rPr lang="ru-RU" smtClean="0"/>
              <a:t>26.08.2017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1F5C-44E6-4FE9-AE29-4499E3AA6A08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179FFE3-4D6C-46EE-8C96-87BD23B36BD0}" type="datetimeFigureOut">
              <a:rPr lang="ru-RU" smtClean="0"/>
              <a:t>26.08.2017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2581F5C-44E6-4FE9-AE29-4499E3AA6A0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728191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600" b="1" cap="all" spc="300" dirty="0">
                <a:solidFill>
                  <a:srgbClr val="FF0000"/>
                </a:solidFill>
                <a:latin typeface="Arbat-Bold" pitchFamily="2" charset="0"/>
              </a:rPr>
              <a:t>Технология (ИСУД)</a:t>
            </a:r>
            <a:r>
              <a:rPr lang="en-US" altLang="ru-RU" sz="3600" b="1" cap="all" spc="300" dirty="0">
                <a:solidFill>
                  <a:srgbClr val="FF0000"/>
                </a:solidFill>
                <a:latin typeface="Arbat-Bold" pitchFamily="2" charset="0"/>
              </a:rPr>
              <a:t/>
            </a:r>
            <a:br>
              <a:rPr lang="en-US" altLang="ru-RU" sz="3600" b="1" cap="all" spc="300" dirty="0">
                <a:solidFill>
                  <a:srgbClr val="FF0000"/>
                </a:solidFill>
                <a:latin typeface="Arbat-Bold" pitchFamily="2" charset="0"/>
              </a:rPr>
            </a:br>
            <a:r>
              <a:rPr lang="ru-RU" altLang="ru-RU" sz="3600" b="1" cap="all" spc="300" dirty="0">
                <a:solidFill>
                  <a:srgbClr val="FF0000"/>
                </a:solidFill>
                <a:latin typeface="Arbat-Bold" pitchFamily="2" charset="0"/>
              </a:rPr>
              <a:t>индивидуальный стиль учебной деятельности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            </a:t>
            </a:r>
          </a:p>
          <a:p>
            <a:pPr algn="r"/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rgbClr val="FF0000"/>
                </a:solidFill>
              </a:rPr>
              <a:t>                                                                                                    </a:t>
            </a:r>
            <a:r>
              <a:rPr lang="ru-RU" sz="2400" i="1" dirty="0" err="1" smtClean="0">
                <a:solidFill>
                  <a:srgbClr val="FFFF00"/>
                </a:solidFill>
              </a:rPr>
              <a:t>Висаргаева</a:t>
            </a:r>
            <a:r>
              <a:rPr lang="ru-RU" sz="2400" i="1" dirty="0" smtClean="0">
                <a:solidFill>
                  <a:srgbClr val="FFFF00"/>
                </a:solidFill>
              </a:rPr>
              <a:t> А.В. </a:t>
            </a:r>
          </a:p>
          <a:p>
            <a:pPr algn="r"/>
            <a:r>
              <a:rPr lang="ru-RU" sz="2400" i="1" dirty="0" smtClean="0">
                <a:solidFill>
                  <a:srgbClr val="FFFF00"/>
                </a:solidFill>
              </a:rPr>
              <a:t>                                                                         </a:t>
            </a:r>
            <a:r>
              <a:rPr lang="ru-RU" sz="2400" i="1" dirty="0" err="1" smtClean="0">
                <a:solidFill>
                  <a:srgbClr val="FFFF00"/>
                </a:solidFill>
              </a:rPr>
              <a:t>зам.директора</a:t>
            </a:r>
            <a:r>
              <a:rPr lang="ru-RU" sz="2400" i="1" dirty="0" smtClean="0">
                <a:solidFill>
                  <a:srgbClr val="FFFF00"/>
                </a:solidFill>
              </a:rPr>
              <a:t> по УВР</a:t>
            </a:r>
          </a:p>
          <a:p>
            <a:pPr algn="r"/>
            <a:r>
              <a:rPr lang="ru-RU" sz="2400" i="1" dirty="0" smtClean="0">
                <a:solidFill>
                  <a:srgbClr val="FFFF00"/>
                </a:solidFill>
              </a:rPr>
              <a:t>                           МБОУ «СОШ №11» г. Грозного</a:t>
            </a:r>
            <a:endParaRPr lang="ru-RU" sz="2400" i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08" y="2822575"/>
            <a:ext cx="7851775" cy="145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47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691276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1231926"/>
            <a:ext cx="6856536" cy="562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-108520" y="728700"/>
            <a:ext cx="2232595" cy="126014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20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левополушарник</a:t>
            </a:r>
            <a:endParaRPr lang="ru-RU" sz="20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-108520" y="2204865"/>
            <a:ext cx="2232595" cy="136859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20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правополушарник</a:t>
            </a:r>
            <a:endParaRPr lang="ru-RU" sz="20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-252536" y="4253706"/>
            <a:ext cx="2376611" cy="140754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20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равнополушарник</a:t>
            </a:r>
            <a:endParaRPr lang="ru-RU" sz="20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26814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 rot="5400000">
            <a:off x="-2322525" y="2614625"/>
            <a:ext cx="6408738" cy="1763688"/>
          </a:xfrm>
          <a:prstGeom prst="rect">
            <a:avLst/>
          </a:prstGeom>
          <a:solidFill>
            <a:schemeClr val="bg2"/>
          </a:solidFill>
        </p:spPr>
        <p:txBody>
          <a:bodyPr vert="wordArtVert" wrap="none" fromWordArt="1">
            <a:prstTxWarp prst="textPlain">
              <a:avLst>
                <a:gd name="adj" fmla="val 51511"/>
              </a:avLst>
            </a:prstTxWarp>
          </a:bodyPr>
          <a:lstStyle/>
          <a:p>
            <a:pPr algn="ctr" fontAlgn="auto"/>
            <a:r>
              <a:rPr lang="ru-RU" sz="2000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Операционный</a:t>
            </a:r>
          </a:p>
          <a:p>
            <a:pPr algn="ctr" fontAlgn="auto"/>
            <a:r>
              <a:rPr lang="ru-RU" sz="2000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этап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7380312" cy="72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727061"/>
            <a:ext cx="7380312" cy="377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4501464"/>
            <a:ext cx="7380311" cy="253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1763689" y="50800"/>
            <a:ext cx="194421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могу</a:t>
            </a:r>
          </a:p>
        </p:txBody>
      </p:sp>
    </p:spTree>
    <p:extLst>
      <p:ext uri="{BB962C8B-B14F-4D97-AF65-F5344CB8AC3E}">
        <p14:creationId xmlns:p14="http://schemas.microsoft.com/office/powerpoint/2010/main" val="252237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5888"/>
            <a:ext cx="8280919" cy="345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573016"/>
            <a:ext cx="8280918" cy="346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7380311" y="620688"/>
            <a:ext cx="1368151" cy="7920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могу</a:t>
            </a:r>
          </a:p>
        </p:txBody>
      </p:sp>
    </p:spTree>
    <p:extLst>
      <p:ext uri="{BB962C8B-B14F-4D97-AF65-F5344CB8AC3E}">
        <p14:creationId xmlns:p14="http://schemas.microsoft.com/office/powerpoint/2010/main" val="4758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50888"/>
            <a:ext cx="9086850" cy="610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93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395288" y="188913"/>
            <a:ext cx="835342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Степень заинтересованности учебным предметом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854075"/>
            <a:ext cx="8669337" cy="559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7451725" y="3501008"/>
            <a:ext cx="1441450" cy="4677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хочу</a:t>
            </a:r>
          </a:p>
        </p:txBody>
      </p:sp>
    </p:spTree>
    <p:extLst>
      <p:ext uri="{BB962C8B-B14F-4D97-AF65-F5344CB8AC3E}">
        <p14:creationId xmlns:p14="http://schemas.microsoft.com/office/powerpoint/2010/main" val="171081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 rot="281301">
            <a:off x="1185230" y="55799"/>
            <a:ext cx="6690989" cy="203820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20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00000" scaled="1"/>
                </a:gradFill>
                <a:latin typeface="Impact"/>
              </a:rPr>
              <a:t>требования </a:t>
            </a:r>
          </a:p>
          <a:p>
            <a:pPr algn="ctr"/>
            <a:r>
              <a:rPr lang="ru-RU" sz="20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00000" scaled="1"/>
                </a:gradFill>
                <a:latin typeface="Impact"/>
              </a:rPr>
              <a:t>к организации</a:t>
            </a:r>
          </a:p>
          <a:p>
            <a:pPr algn="ctr"/>
            <a:r>
              <a:rPr lang="ru-RU" sz="20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00000" scaled="1"/>
                </a:gradFill>
                <a:latin typeface="Impact"/>
              </a:rPr>
              <a:t>образовательного</a:t>
            </a:r>
          </a:p>
          <a:p>
            <a:pPr algn="ctr"/>
            <a:r>
              <a:rPr lang="ru-RU" sz="20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00000" scaled="1"/>
                </a:gradFill>
                <a:latin typeface="Impact"/>
              </a:rPr>
              <a:t>процесса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590670" cy="5116689"/>
          </a:xfrm>
          <a:prstGeom prst="rect">
            <a:avLst/>
          </a:prstGeom>
          <a:noFill/>
          <a:ln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85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 rot="281301">
            <a:off x="-95724" y="2293495"/>
            <a:ext cx="3027169" cy="219900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20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00000" scaled="1"/>
                </a:gradFill>
                <a:latin typeface="Impact"/>
              </a:rPr>
              <a:t>требования </a:t>
            </a:r>
          </a:p>
          <a:p>
            <a:pPr algn="ctr"/>
            <a:r>
              <a:rPr lang="ru-RU" sz="20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00000" scaled="1"/>
                </a:gradFill>
                <a:latin typeface="Impact"/>
              </a:rPr>
              <a:t>к организации</a:t>
            </a:r>
          </a:p>
          <a:p>
            <a:pPr algn="ctr"/>
            <a:r>
              <a:rPr lang="ru-RU" sz="20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00000" scaled="1"/>
                </a:gradFill>
                <a:latin typeface="Impact"/>
              </a:rPr>
              <a:t>образовательного</a:t>
            </a:r>
          </a:p>
          <a:p>
            <a:pPr algn="ctr"/>
            <a:r>
              <a:rPr lang="ru-RU" sz="20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00000" scaled="1"/>
                </a:gradFill>
                <a:latin typeface="Impact"/>
              </a:rPr>
              <a:t>процесса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0"/>
            <a:ext cx="6127750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96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rganization Chart 4"/>
          <p:cNvGrpSpPr>
            <a:grpSpLocks/>
          </p:cNvGrpSpPr>
          <p:nvPr/>
        </p:nvGrpSpPr>
        <p:grpSpPr bwMode="auto">
          <a:xfrm>
            <a:off x="0" y="0"/>
            <a:ext cx="9036496" cy="6669360"/>
            <a:chOff x="1646" y="3563"/>
            <a:chExt cx="7200" cy="1800"/>
          </a:xfrm>
        </p:grpSpPr>
        <p:cxnSp>
          <p:nvCxnSpPr>
            <p:cNvPr id="7172" name="_s7172"/>
            <p:cNvCxnSpPr>
              <a:cxnSpLocks noChangeShapeType="1"/>
              <a:stCxn id="7" idx="0"/>
              <a:endCxn id="4" idx="2"/>
            </p:cNvCxnSpPr>
            <p:nvPr/>
          </p:nvCxnSpPr>
          <p:spPr bwMode="auto">
            <a:xfrm rot="5400000" flipH="1">
              <a:off x="6326" y="3203"/>
              <a:ext cx="360" cy="2520"/>
            </a:xfrm>
            <a:prstGeom prst="bentConnector3">
              <a:avLst>
                <a:gd name="adj1" fmla="val 20833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3" name="_s7173"/>
            <p:cNvCxnSpPr>
              <a:cxnSpLocks noChangeShapeType="1"/>
              <a:stCxn id="6" idx="0"/>
              <a:endCxn id="4" idx="2"/>
            </p:cNvCxnSpPr>
            <p:nvPr/>
          </p:nvCxnSpPr>
          <p:spPr bwMode="auto">
            <a:xfrm rot="16200000">
              <a:off x="5067" y="4462"/>
              <a:ext cx="360" cy="1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4" name="_s7174"/>
            <p:cNvCxnSpPr>
              <a:cxnSpLocks noChangeShapeType="1"/>
              <a:stCxn id="5" idx="0"/>
              <a:endCxn id="4" idx="2"/>
            </p:cNvCxnSpPr>
            <p:nvPr/>
          </p:nvCxnSpPr>
          <p:spPr bwMode="auto">
            <a:xfrm rot="16200000">
              <a:off x="3807" y="3203"/>
              <a:ext cx="360" cy="2519"/>
            </a:xfrm>
            <a:prstGeom prst="bentConnector3">
              <a:avLst>
                <a:gd name="adj1" fmla="val 20833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_s7175"/>
            <p:cNvSpPr>
              <a:spLocks noChangeArrowheads="1"/>
            </p:cNvSpPr>
            <p:nvPr/>
          </p:nvSpPr>
          <p:spPr bwMode="auto">
            <a:xfrm>
              <a:off x="4166" y="3563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Формирование мотивации обучающихся к изучению предмета 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_s7176"/>
            <p:cNvSpPr>
              <a:spLocks noChangeArrowheads="1"/>
            </p:cNvSpPr>
            <p:nvPr/>
          </p:nvSpPr>
          <p:spPr bwMode="auto">
            <a:xfrm>
              <a:off x="1646" y="4643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Эмоциональный.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Приемы: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1.Создание ситуации успеха.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2. Положительный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   эмоциональный настрой.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3. Рефлексия (Почему было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   трудно? Что открыли,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    узнали на уроке?)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4. Занимательность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   («Удивляй», «Шифровка»)</a:t>
              </a:r>
            </a:p>
          </p:txBody>
        </p:sp>
        <p:sp>
          <p:nvSpPr>
            <p:cNvPr id="6" name="_s7177"/>
            <p:cNvSpPr>
              <a:spLocks noChangeArrowheads="1"/>
            </p:cNvSpPr>
            <p:nvPr/>
          </p:nvSpPr>
          <p:spPr bwMode="auto">
            <a:xfrm>
              <a:off x="4166" y="4643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Мотивационно - целевой.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                 Приемы: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1. «Базовые вопросы».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2. Разноуровневые задания.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3. Реакция на ошибку («Лови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    ошибку»).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4. Практическая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               направленность.</a:t>
              </a:r>
            </a:p>
          </p:txBody>
        </p:sp>
        <p:sp>
          <p:nvSpPr>
            <p:cNvPr id="7" name="_s7178"/>
            <p:cNvSpPr>
              <a:spLocks noChangeArrowheads="1"/>
            </p:cNvSpPr>
            <p:nvPr/>
          </p:nvSpPr>
          <p:spPr bwMode="auto">
            <a:xfrm>
              <a:off x="6686" y="4643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Познавательный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Приемы: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1. «Мотод проб и ошибок».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2. «Удивляй».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3. Создание проблемной  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   ситуации.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4. Сотрудничество на уроке.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5. Рефлексия на оценочную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    деятельность.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6. Стимулирование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     деятельности.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822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/>
          <p:cNvSpPr/>
          <p:nvPr/>
        </p:nvSpPr>
        <p:spPr>
          <a:xfrm>
            <a:off x="2267744" y="1484784"/>
            <a:ext cx="4248472" cy="388843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74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83568" y="764704"/>
            <a:ext cx="2952328" cy="158417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chemeClr val="bg1"/>
                </a:solidFill>
                <a:latin typeface="Arial" charset="0"/>
              </a:rPr>
              <a:t>Ваша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chemeClr val="bg1"/>
                </a:solidFill>
                <a:latin typeface="Arial" charset="0"/>
              </a:rPr>
              <a:t>концепция ?</a:t>
            </a:r>
          </a:p>
        </p:txBody>
      </p:sp>
      <p:sp>
        <p:nvSpPr>
          <p:cNvPr id="6" name="Овал 5"/>
          <p:cNvSpPr/>
          <p:nvPr/>
        </p:nvSpPr>
        <p:spPr>
          <a:xfrm>
            <a:off x="5148064" y="404664"/>
            <a:ext cx="3528392" cy="177849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white"/>
                </a:solidFill>
                <a:latin typeface="Arial" charset="0"/>
              </a:rPr>
              <a:t>Я обучаю </a:t>
            </a:r>
            <a:r>
              <a:rPr lang="ru-RU" altLang="ru-RU" b="1" dirty="0" smtClean="0">
                <a:solidFill>
                  <a:prstClr val="white"/>
                </a:solidFill>
                <a:latin typeface="Arial" charset="0"/>
              </a:rPr>
              <a:t>истории и обществознанию учеников 8-го </a:t>
            </a:r>
            <a:r>
              <a:rPr lang="ru-RU" altLang="ru-RU" b="1" dirty="0">
                <a:solidFill>
                  <a:prstClr val="white"/>
                </a:solidFill>
                <a:latin typeface="Arial" charset="0"/>
              </a:rPr>
              <a:t>класса</a:t>
            </a:r>
          </a:p>
        </p:txBody>
      </p:sp>
      <p:sp>
        <p:nvSpPr>
          <p:cNvPr id="7" name="Овал 6"/>
          <p:cNvSpPr/>
          <p:nvPr/>
        </p:nvSpPr>
        <p:spPr>
          <a:xfrm>
            <a:off x="4499992" y="2708920"/>
            <a:ext cx="3672408" cy="194421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white"/>
                </a:solidFill>
                <a:latin typeface="Arial" charset="0"/>
              </a:rPr>
              <a:t>Я обучаю </a:t>
            </a:r>
            <a:r>
              <a:rPr lang="ru-RU" altLang="ru-RU" b="1" dirty="0" smtClean="0">
                <a:solidFill>
                  <a:prstClr val="white"/>
                </a:solidFill>
                <a:latin typeface="Arial" charset="0"/>
              </a:rPr>
              <a:t>истории и обществознанию  </a:t>
            </a:r>
            <a:r>
              <a:rPr lang="ru-RU" altLang="ru-RU" b="1" dirty="0">
                <a:solidFill>
                  <a:prstClr val="white"/>
                </a:solidFill>
                <a:latin typeface="Arial" charset="0"/>
              </a:rPr>
              <a:t>учеников из 8</a:t>
            </a:r>
            <a:r>
              <a:rPr lang="ru-RU" altLang="ru-RU" b="1" dirty="0" smtClean="0">
                <a:solidFill>
                  <a:prstClr val="white"/>
                </a:solidFill>
                <a:latin typeface="Arial" charset="0"/>
              </a:rPr>
              <a:t>-го </a:t>
            </a:r>
            <a:r>
              <a:rPr lang="ru-RU" altLang="ru-RU" b="1" dirty="0">
                <a:solidFill>
                  <a:prstClr val="white"/>
                </a:solidFill>
                <a:latin typeface="Arial" charset="0"/>
              </a:rPr>
              <a:t>класса</a:t>
            </a:r>
          </a:p>
        </p:txBody>
      </p:sp>
      <p:sp>
        <p:nvSpPr>
          <p:cNvPr id="8" name="Овал 7"/>
          <p:cNvSpPr/>
          <p:nvPr/>
        </p:nvSpPr>
        <p:spPr>
          <a:xfrm>
            <a:off x="0" y="3956898"/>
            <a:ext cx="5256584" cy="2901102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white"/>
                </a:solidFill>
                <a:latin typeface="Arial" charset="0"/>
              </a:rPr>
              <a:t>Я вместе с учениками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white"/>
                </a:solidFill>
                <a:latin typeface="Arial" charset="0"/>
              </a:rPr>
              <a:t>с помощью школьных предметов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white"/>
                </a:solidFill>
                <a:latin typeface="Arial" charset="0"/>
              </a:rPr>
              <a:t>познаю законы окружающего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white"/>
                </a:solidFill>
                <a:latin typeface="Arial" charset="0"/>
              </a:rPr>
              <a:t>мира и учусь управлять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white"/>
                </a:solidFill>
                <a:latin typeface="Arial" charset="0"/>
              </a:rPr>
              <a:t> собой и миром вокруг, не причиняя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white"/>
                </a:solidFill>
                <a:latin typeface="Arial" charset="0"/>
              </a:rPr>
              <a:t>вреда миру, себе и окружающим.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911" y="404664"/>
            <a:ext cx="139065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568" y="1603475"/>
            <a:ext cx="1560440" cy="15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119" y="2382722"/>
            <a:ext cx="192722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33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-468560" y="0"/>
            <a:ext cx="4032448" cy="4509120"/>
          </a:xfrm>
          <a:prstGeom prst="vertic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latin typeface="Arial" charset="0"/>
              </a:rPr>
              <a:t>1 концепция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prstClr val="black"/>
              </a:solidFill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Arial" charset="0"/>
              </a:rPr>
              <a:t>Вы: </a:t>
            </a:r>
            <a:r>
              <a:rPr lang="ru-RU" altLang="ru-RU" b="1" dirty="0">
                <a:solidFill>
                  <a:prstClr val="black"/>
                </a:solidFill>
                <a:latin typeface="Arial" charset="0"/>
              </a:rPr>
              <a:t>«Учитель-предметник».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Arial" charset="0"/>
              </a:rPr>
              <a:t>Великолепно знаете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Arial" charset="0"/>
              </a:rPr>
              <a:t>свой предмет, его </a:t>
            </a:r>
            <a:r>
              <a:rPr lang="ru-RU" altLang="ru-RU" dirty="0" smtClean="0">
                <a:solidFill>
                  <a:prstClr val="black"/>
                </a:solidFill>
                <a:latin typeface="Arial" charset="0"/>
              </a:rPr>
              <a:t>содержание</a:t>
            </a:r>
            <a:r>
              <a:rPr lang="ru-RU" altLang="ru-RU" dirty="0">
                <a:solidFill>
                  <a:prstClr val="black"/>
                </a:solidFill>
                <a:latin typeface="Arial" charset="0"/>
              </a:rPr>
              <a:t>, методики, ресурсы.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Arial" charset="0"/>
              </a:rPr>
              <a:t>Девиз: «Научить всех»,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Arial" charset="0"/>
              </a:rPr>
              <a:t>работая фронтально.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Arial" charset="0"/>
              </a:rPr>
              <a:t>Высокий результат в </a:t>
            </a:r>
            <a:r>
              <a:rPr lang="ru-RU" altLang="ru-RU" dirty="0" smtClean="0">
                <a:solidFill>
                  <a:prstClr val="black"/>
                </a:solidFill>
                <a:latin typeface="Arial" charset="0"/>
              </a:rPr>
              <a:t>профильных </a:t>
            </a:r>
            <a:r>
              <a:rPr lang="ru-RU" altLang="ru-RU" dirty="0">
                <a:solidFill>
                  <a:prstClr val="black"/>
                </a:solidFill>
                <a:latin typeface="Arial" charset="0"/>
              </a:rPr>
              <a:t>классах, где </a:t>
            </a:r>
            <a:r>
              <a:rPr lang="ru-RU" altLang="ru-RU" dirty="0" smtClean="0">
                <a:solidFill>
                  <a:prstClr val="black"/>
                </a:solidFill>
                <a:latin typeface="Arial" charset="0"/>
              </a:rPr>
              <a:t>учатся </a:t>
            </a:r>
            <a:r>
              <a:rPr lang="ru-RU" altLang="ru-RU" dirty="0">
                <a:solidFill>
                  <a:prstClr val="black"/>
                </a:solidFill>
                <a:latin typeface="Arial" charset="0"/>
              </a:rPr>
              <a:t>дети с высоким </a:t>
            </a:r>
            <a:r>
              <a:rPr lang="ru-RU" altLang="ru-RU" dirty="0" smtClean="0">
                <a:solidFill>
                  <a:prstClr val="black"/>
                </a:solidFill>
                <a:latin typeface="Arial" charset="0"/>
              </a:rPr>
              <a:t>уровнем </a:t>
            </a:r>
            <a:r>
              <a:rPr lang="ru-RU" altLang="ru-RU" dirty="0">
                <a:solidFill>
                  <a:prstClr val="black"/>
                </a:solidFill>
                <a:latin typeface="Arial" charset="0"/>
              </a:rPr>
              <a:t>мотивации.</a:t>
            </a: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2411760" y="980728"/>
            <a:ext cx="4536504" cy="4608512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latin typeface="Arial" charset="0"/>
              </a:rPr>
              <a:t>2 концепция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Arial" charset="0"/>
              </a:rPr>
              <a:t>Вы: </a:t>
            </a:r>
            <a:r>
              <a:rPr lang="ru-RU" altLang="ru-RU" b="1" dirty="0">
                <a:solidFill>
                  <a:prstClr val="black"/>
                </a:solidFill>
                <a:latin typeface="Arial" charset="0"/>
              </a:rPr>
              <a:t>«Учитель-наставник»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Arial" charset="0"/>
              </a:rPr>
              <a:t>Успешно обучаете детей </a:t>
            </a:r>
            <a:r>
              <a:rPr lang="ru-RU" altLang="ru-RU" dirty="0" smtClean="0">
                <a:solidFill>
                  <a:prstClr val="black"/>
                </a:solidFill>
                <a:latin typeface="Arial" charset="0"/>
              </a:rPr>
              <a:t>с высоким </a:t>
            </a:r>
            <a:r>
              <a:rPr lang="ru-RU" altLang="ru-RU" dirty="0">
                <a:solidFill>
                  <a:prstClr val="black"/>
                </a:solidFill>
                <a:latin typeface="Arial" charset="0"/>
              </a:rPr>
              <a:t>и </a:t>
            </a:r>
            <a:r>
              <a:rPr lang="ru-RU" altLang="ru-RU" dirty="0" smtClean="0">
                <a:solidFill>
                  <a:prstClr val="black"/>
                </a:solidFill>
                <a:latin typeface="Arial" charset="0"/>
              </a:rPr>
              <a:t>средним уровнем учебных возможностей, обеспечиваете </a:t>
            </a:r>
            <a:r>
              <a:rPr lang="ru-RU" altLang="ru-RU" dirty="0">
                <a:solidFill>
                  <a:prstClr val="black"/>
                </a:solidFill>
                <a:latin typeface="Arial" charset="0"/>
              </a:rPr>
              <a:t>преодоление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Arial" charset="0"/>
              </a:rPr>
              <a:t>неуспеваемости через учет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Arial" charset="0"/>
              </a:rPr>
              <a:t>скорости усвоения разными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Arial" charset="0"/>
              </a:rPr>
              <a:t>учениками учебного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Arial" charset="0"/>
              </a:rPr>
              <a:t>материала</a:t>
            </a:r>
            <a:endParaRPr lang="ru-RU" dirty="0"/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7812360" y="3933056"/>
            <a:ext cx="72008" cy="7200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5724128" y="1628800"/>
            <a:ext cx="3960440" cy="5112568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latin typeface="Arial" charset="0"/>
              </a:rPr>
              <a:t>3 концепция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prstClr val="black"/>
              </a:solidFill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Arial" charset="0"/>
              </a:rPr>
              <a:t>Вы: </a:t>
            </a:r>
            <a:r>
              <a:rPr lang="ru-RU" altLang="ru-RU" b="1" dirty="0">
                <a:solidFill>
                  <a:prstClr val="black"/>
                </a:solidFill>
                <a:latin typeface="Arial" charset="0"/>
              </a:rPr>
              <a:t>«Учитель-партнер»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Arial" charset="0"/>
              </a:rPr>
              <a:t>Для Вас </a:t>
            </a:r>
            <a:r>
              <a:rPr lang="ru-RU" altLang="ru-RU" dirty="0" smtClean="0">
                <a:solidFill>
                  <a:prstClr val="black"/>
                </a:solidFill>
                <a:latin typeface="Arial" charset="0"/>
              </a:rPr>
              <a:t>учебный предмет- средство </a:t>
            </a:r>
            <a:r>
              <a:rPr lang="ru-RU" altLang="ru-RU" dirty="0">
                <a:solidFill>
                  <a:prstClr val="black"/>
                </a:solidFill>
                <a:latin typeface="Arial" charset="0"/>
              </a:rPr>
              <a:t>обучения детей </a:t>
            </a:r>
            <a:r>
              <a:rPr lang="ru-RU" altLang="ru-RU" dirty="0" smtClean="0">
                <a:solidFill>
                  <a:prstClr val="black"/>
                </a:solidFill>
                <a:latin typeface="Arial" charset="0"/>
              </a:rPr>
              <a:t>способам познания мира </a:t>
            </a:r>
            <a:r>
              <a:rPr lang="ru-RU" altLang="ru-RU" dirty="0">
                <a:solidFill>
                  <a:prstClr val="black"/>
                </a:solidFill>
                <a:latin typeface="Arial" charset="0"/>
              </a:rPr>
              <a:t>и </a:t>
            </a:r>
            <a:r>
              <a:rPr lang="ru-RU" altLang="ru-RU" dirty="0" smtClean="0">
                <a:solidFill>
                  <a:prstClr val="black"/>
                </a:solidFill>
                <a:latin typeface="Arial" charset="0"/>
              </a:rPr>
              <a:t>продуктивного</a:t>
            </a:r>
            <a:r>
              <a:rPr lang="ru-RU" altLang="ru-RU" dirty="0">
                <a:solidFill>
                  <a:prstClr val="black"/>
                </a:solidFill>
                <a:latin typeface="Arial" charset="0"/>
              </a:rPr>
              <a:t>, но бережного обращения </a:t>
            </a:r>
            <a:r>
              <a:rPr lang="ru-RU" altLang="ru-RU" dirty="0" smtClean="0">
                <a:solidFill>
                  <a:prstClr val="black"/>
                </a:solidFill>
                <a:latin typeface="Arial" charset="0"/>
              </a:rPr>
              <a:t>с </a:t>
            </a:r>
            <a:r>
              <a:rPr lang="ru-RU" altLang="ru-RU" dirty="0">
                <a:solidFill>
                  <a:prstClr val="black"/>
                </a:solidFill>
                <a:latin typeface="Arial" charset="0"/>
              </a:rPr>
              <a:t>ним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60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064896" cy="692697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Профессиональные компетенции учителя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pSp>
        <p:nvGrpSpPr>
          <p:cNvPr id="6" name="Объект 4"/>
          <p:cNvGrpSpPr>
            <a:grpSpLocks/>
          </p:cNvGrpSpPr>
          <p:nvPr/>
        </p:nvGrpSpPr>
        <p:grpSpPr bwMode="auto">
          <a:xfrm>
            <a:off x="0" y="476672"/>
            <a:ext cx="9144000" cy="6264696"/>
            <a:chOff x="3167" y="1367"/>
            <a:chExt cx="5419" cy="6564"/>
          </a:xfrm>
        </p:grpSpPr>
        <p:sp>
          <p:nvSpPr>
            <p:cNvPr id="7" name="_s3077"/>
            <p:cNvSpPr>
              <a:spLocks noChangeShapeType="1"/>
            </p:cNvSpPr>
            <p:nvPr/>
          </p:nvSpPr>
          <p:spPr bwMode="auto">
            <a:xfrm flipH="1" flipV="1">
              <a:off x="4918" y="3690"/>
              <a:ext cx="480" cy="48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_s3078"/>
            <p:cNvSpPr>
              <a:spLocks noChangeArrowheads="1"/>
            </p:cNvSpPr>
            <p:nvPr/>
          </p:nvSpPr>
          <p:spPr bwMode="auto">
            <a:xfrm>
              <a:off x="3762" y="2534"/>
              <a:ext cx="1354" cy="1354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457200" marR="0" lvl="0" indent="-4572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1.Владение содержанием и методологией </a:t>
              </a:r>
            </a:p>
            <a:p>
              <a:pPr marL="457200" marR="0" lvl="0" indent="-4572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предмета</a:t>
              </a:r>
            </a:p>
          </p:txBody>
        </p:sp>
        <p:sp>
          <p:nvSpPr>
            <p:cNvPr id="9" name="_s3079"/>
            <p:cNvSpPr>
              <a:spLocks noChangeShapeType="1"/>
            </p:cNvSpPr>
            <p:nvPr/>
          </p:nvSpPr>
          <p:spPr bwMode="auto">
            <a:xfrm flipH="1">
              <a:off x="4521" y="4648"/>
              <a:ext cx="679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_s3080"/>
            <p:cNvSpPr>
              <a:spLocks noChangeArrowheads="1"/>
            </p:cNvSpPr>
            <p:nvPr/>
          </p:nvSpPr>
          <p:spPr bwMode="auto">
            <a:xfrm>
              <a:off x="3167" y="3971"/>
              <a:ext cx="1354" cy="1354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8. Вдадение навыками обобщения и передачи своего опыта</a:t>
              </a:r>
            </a:p>
          </p:txBody>
        </p:sp>
        <p:sp>
          <p:nvSpPr>
            <p:cNvPr id="11" name="_s3081"/>
            <p:cNvSpPr>
              <a:spLocks noChangeShapeType="1"/>
            </p:cNvSpPr>
            <p:nvPr/>
          </p:nvSpPr>
          <p:spPr bwMode="auto">
            <a:xfrm flipH="1">
              <a:off x="4918" y="5126"/>
              <a:ext cx="480" cy="48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_s3082"/>
            <p:cNvSpPr>
              <a:spLocks noChangeArrowheads="1"/>
            </p:cNvSpPr>
            <p:nvPr/>
          </p:nvSpPr>
          <p:spPr bwMode="auto">
            <a:xfrm>
              <a:off x="3762" y="5408"/>
              <a:ext cx="1354" cy="1354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7.Умение получить результат по предмету,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теме урока</a:t>
              </a:r>
            </a:p>
          </p:txBody>
        </p:sp>
        <p:sp>
          <p:nvSpPr>
            <p:cNvPr id="13" name="_s3083"/>
            <p:cNvSpPr>
              <a:spLocks noChangeShapeType="1"/>
            </p:cNvSpPr>
            <p:nvPr/>
          </p:nvSpPr>
          <p:spPr bwMode="auto">
            <a:xfrm>
              <a:off x="5876" y="5324"/>
              <a:ext cx="0" cy="679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_s3084"/>
            <p:cNvSpPr>
              <a:spLocks noChangeArrowheads="1"/>
            </p:cNvSpPr>
            <p:nvPr/>
          </p:nvSpPr>
          <p:spPr bwMode="auto">
            <a:xfrm>
              <a:off x="5199" y="6003"/>
              <a:ext cx="1354" cy="1354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6. Умение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организовать деятельность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учащихся</a:t>
              </a:r>
            </a:p>
          </p:txBody>
        </p:sp>
        <p:sp>
          <p:nvSpPr>
            <p:cNvPr id="15" name="_s3085"/>
            <p:cNvSpPr>
              <a:spLocks noChangeShapeType="1"/>
            </p:cNvSpPr>
            <p:nvPr/>
          </p:nvSpPr>
          <p:spPr bwMode="auto">
            <a:xfrm>
              <a:off x="6354" y="5126"/>
              <a:ext cx="480" cy="48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_s3086"/>
            <p:cNvSpPr>
              <a:spLocks noChangeArrowheads="1"/>
            </p:cNvSpPr>
            <p:nvPr/>
          </p:nvSpPr>
          <p:spPr bwMode="auto">
            <a:xfrm>
              <a:off x="6636" y="5408"/>
              <a:ext cx="1354" cy="1354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5. Умение отбирать приемы, методы и технологии</a:t>
              </a:r>
            </a:p>
          </p:txBody>
        </p:sp>
        <p:sp>
          <p:nvSpPr>
            <p:cNvPr id="17" name="_s3087"/>
            <p:cNvSpPr>
              <a:spLocks noChangeShapeType="1"/>
            </p:cNvSpPr>
            <p:nvPr/>
          </p:nvSpPr>
          <p:spPr bwMode="auto">
            <a:xfrm>
              <a:off x="6552" y="4648"/>
              <a:ext cx="679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_s3088"/>
            <p:cNvSpPr>
              <a:spLocks noChangeArrowheads="1"/>
            </p:cNvSpPr>
            <p:nvPr/>
          </p:nvSpPr>
          <p:spPr bwMode="auto">
            <a:xfrm>
              <a:off x="7231" y="3971"/>
              <a:ext cx="1354" cy="1354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4. Владение приемами эффективного общения с детьми, коллегами и родителями</a:t>
              </a:r>
            </a:p>
          </p:txBody>
        </p:sp>
        <p:sp>
          <p:nvSpPr>
            <p:cNvPr id="19" name="_s3089"/>
            <p:cNvSpPr>
              <a:spLocks noChangeShapeType="1"/>
            </p:cNvSpPr>
            <p:nvPr/>
          </p:nvSpPr>
          <p:spPr bwMode="auto">
            <a:xfrm flipV="1">
              <a:off x="6354" y="3690"/>
              <a:ext cx="480" cy="48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_s3090"/>
            <p:cNvSpPr>
              <a:spLocks noChangeArrowheads="1"/>
            </p:cNvSpPr>
            <p:nvPr/>
          </p:nvSpPr>
          <p:spPr bwMode="auto">
            <a:xfrm>
              <a:off x="6636" y="2534"/>
              <a:ext cx="1354" cy="1354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3.Знание валеологических требований к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уроку и их применение</a:t>
              </a:r>
            </a:p>
          </p:txBody>
        </p:sp>
        <p:sp>
          <p:nvSpPr>
            <p:cNvPr id="21" name="_s3091"/>
            <p:cNvSpPr>
              <a:spLocks noChangeShapeType="1"/>
            </p:cNvSpPr>
            <p:nvPr/>
          </p:nvSpPr>
          <p:spPr bwMode="auto">
            <a:xfrm flipV="1">
              <a:off x="5876" y="3293"/>
              <a:ext cx="0" cy="679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_s3092"/>
            <p:cNvSpPr>
              <a:spLocks noChangeArrowheads="1"/>
            </p:cNvSpPr>
            <p:nvPr/>
          </p:nvSpPr>
          <p:spPr bwMode="auto">
            <a:xfrm>
              <a:off x="5199" y="1939"/>
              <a:ext cx="1354" cy="1354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2. Знание </a:t>
              </a:r>
              <a:r>
                <a:rPr kumimoji="0" lang="ru-RU" sz="1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закономер</a:t>
              </a: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-</a:t>
              </a:r>
              <a:endPara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ностей</a:t>
              </a: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r>
                <a:rPr kumimoji="0" lang="ru-RU" sz="1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познаватель</a:t>
              </a: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ных</a:t>
              </a: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процессов ученика в обучении и умение их применять при проектировании реального учебного процесса</a:t>
              </a:r>
            </a:p>
          </p:txBody>
        </p:sp>
        <p:sp>
          <p:nvSpPr>
            <p:cNvPr id="23" name="_s3093"/>
            <p:cNvSpPr>
              <a:spLocks noChangeArrowheads="1"/>
            </p:cNvSpPr>
            <p:nvPr/>
          </p:nvSpPr>
          <p:spPr bwMode="auto">
            <a:xfrm>
              <a:off x="5199" y="3972"/>
              <a:ext cx="1354" cy="1354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99CC00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            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Учитель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45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971600" y="1340768"/>
            <a:ext cx="7128792" cy="468052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latin typeface="Arial" charset="0"/>
              </a:rPr>
              <a:t>Если учебный успех КАЖДОГО ученика понимать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latin typeface="Arial" charset="0"/>
              </a:rPr>
              <a:t>не только как увеличение присвоенной им учебной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latin typeface="Arial" charset="0"/>
              </a:rPr>
              <a:t>информации, но, прежде всего, как постоянный рост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latin typeface="Arial" charset="0"/>
              </a:rPr>
              <a:t>его учебных  возможностей, то такая </a:t>
            </a:r>
            <a:r>
              <a:rPr lang="ru-RU" altLang="ru-RU" b="1" dirty="0" smtClean="0">
                <a:solidFill>
                  <a:prstClr val="black"/>
                </a:solidFill>
                <a:latin typeface="Arial" charset="0"/>
              </a:rPr>
              <a:t>позиция требует от учителя </a:t>
            </a:r>
            <a:r>
              <a:rPr lang="ru-RU" altLang="ru-RU" b="1" dirty="0">
                <a:solidFill>
                  <a:prstClr val="black"/>
                </a:solidFill>
                <a:latin typeface="Arial" charset="0"/>
              </a:rPr>
              <a:t>четкого и достаточного набора параметров </a:t>
            </a:r>
            <a:r>
              <a:rPr lang="ru-RU" altLang="ru-RU" b="1" dirty="0" smtClean="0">
                <a:solidFill>
                  <a:prstClr val="black"/>
                </a:solidFill>
                <a:latin typeface="Arial" charset="0"/>
              </a:rPr>
              <a:t>учебного </a:t>
            </a:r>
            <a:r>
              <a:rPr lang="ru-RU" altLang="ru-RU" b="1" dirty="0">
                <a:solidFill>
                  <a:prstClr val="black"/>
                </a:solidFill>
                <a:latin typeface="Arial" charset="0"/>
              </a:rPr>
              <a:t>успеха ученика.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28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71296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80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504055"/>
          </a:xfrm>
        </p:spPr>
        <p:txBody>
          <a:bodyPr/>
          <a:lstStyle/>
          <a:p>
            <a:pPr algn="ctr"/>
            <a:r>
              <a:rPr lang="ru-RU" altLang="ru-RU" sz="2400" b="1" cap="all" spc="300" dirty="0" smtClean="0">
                <a:solidFill>
                  <a:srgbClr val="FF0000"/>
                </a:solidFill>
                <a:latin typeface="Constantia"/>
              </a:rPr>
              <a:t>Уровни  </a:t>
            </a:r>
            <a:r>
              <a:rPr lang="ru-RU" altLang="ru-RU" sz="2400" b="1" cap="all" spc="300" dirty="0">
                <a:solidFill>
                  <a:srgbClr val="FF0000"/>
                </a:solidFill>
                <a:latin typeface="Constantia"/>
              </a:rPr>
              <a:t>активности</a:t>
            </a:r>
            <a:endParaRPr lang="ru-RU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620688"/>
            <a:ext cx="7704856" cy="6237312"/>
          </a:xfrm>
          <a:noFill/>
        </p:spPr>
      </p:pic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395536" y="116632"/>
            <a:ext cx="1584176" cy="194421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могу</a:t>
            </a:r>
          </a:p>
        </p:txBody>
      </p:sp>
    </p:spTree>
    <p:extLst>
      <p:ext uri="{BB962C8B-B14F-4D97-AF65-F5344CB8AC3E}">
        <p14:creationId xmlns:p14="http://schemas.microsoft.com/office/powerpoint/2010/main" val="223767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42" y="1700808"/>
            <a:ext cx="842493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42" y="3356992"/>
            <a:ext cx="8424936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42" y="404664"/>
            <a:ext cx="8424934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4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556792"/>
            <a:ext cx="8496944" cy="5112567"/>
          </a:xfrm>
          <a:noFill/>
        </p:spPr>
      </p:pic>
      <p:sp>
        <p:nvSpPr>
          <p:cNvPr id="5" name="WordArt 7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1009443" y="404664"/>
            <a:ext cx="5362758" cy="119553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Модальность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12658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336</TotalTime>
  <Words>445</Words>
  <Application>Microsoft Office PowerPoint</Application>
  <PresentationFormat>Экран (4:3)</PresentationFormat>
  <Paragraphs>109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Spring</vt:lpstr>
      <vt:lpstr>Технология (ИСУД) индивидуальный стиль учебной деятельности</vt:lpstr>
      <vt:lpstr>Презентация PowerPoint</vt:lpstr>
      <vt:lpstr>Презентация PowerPoint</vt:lpstr>
      <vt:lpstr>Профессиональные компетенции учителя</vt:lpstr>
      <vt:lpstr>Презентация PowerPoint</vt:lpstr>
      <vt:lpstr>Презентация PowerPoint</vt:lpstr>
      <vt:lpstr>Уровни  активности</vt:lpstr>
      <vt:lpstr>Презентация PowerPoint</vt:lpstr>
      <vt:lpstr>Модальность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(ИСУД) индивидуальный стиль учебной деятельности</dc:title>
  <dc:creator>kolizey</dc:creator>
  <cp:lastModifiedBy>kolizey</cp:lastModifiedBy>
  <cp:revision>16</cp:revision>
  <dcterms:created xsi:type="dcterms:W3CDTF">2017-08-21T09:48:09Z</dcterms:created>
  <dcterms:modified xsi:type="dcterms:W3CDTF">2017-08-26T11:03:12Z</dcterms:modified>
</cp:coreProperties>
</file>